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  <p:sldId id="327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37828-60F1-4EF9-8088-EEE9E3DF9B95}" v="235" dt="2022-11-16T09:23:13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47B2BF2-45F3-9D75-9E81-7DD6424F8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176" y="2290439"/>
            <a:ext cx="9068586" cy="1805698"/>
          </a:xfrm>
        </p:spPr>
        <p:txBody>
          <a:bodyPr/>
          <a:lstStyle/>
          <a:p>
            <a:br>
              <a:rPr lang="lt-LT" dirty="0"/>
            </a:br>
            <a:r>
              <a:rPr lang="lt-LT" dirty="0"/>
              <a:t>VEIKLOS </a:t>
            </a:r>
            <a:r>
              <a:rPr lang="lt-LT"/>
              <a:t>KOKYBĖS ĮSIVERTINIMAS</a:t>
            </a:r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35910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3269E96-72EB-F971-0A3B-CF41B1FF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218" name="Picture 2" descr="Formuojama atsakymų diagrama. Klausimo pavadinimas: 9.  Vaikai mokosi bendradarbiauti ir pagal savo amžių bendradarbiauja tarpusavyje, kartu konstruodami žinias ir padėdami vienas kitam.. Atsakymų skaičius: 14 atsakymų.">
            <a:extLst>
              <a:ext uri="{FF2B5EF4-FFF2-40B4-BE49-F238E27FC236}">
                <a16:creationId xmlns:a16="http://schemas.microsoft.com/office/drawing/2014/main" id="{ED666C50-40F7-6CAF-6EE1-F987218566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" y="642594"/>
            <a:ext cx="11381314" cy="53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4A288D2-C252-B47E-6D03-4E544129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42" name="Picture 2" descr="Formuojama atsakymų diagrama. Klausimo pavadinimas: 10.  Vaikai elgiasi empatiškai: jautriai reaguoja, rodo dėmesį vienas kitam.. Atsakymų skaičius: 14 atsakymų.">
            <a:extLst>
              <a:ext uri="{FF2B5EF4-FFF2-40B4-BE49-F238E27FC236}">
                <a16:creationId xmlns:a16="http://schemas.microsoft.com/office/drawing/2014/main" id="{5B188D7C-261B-DF69-2B0D-03AF6E9B1C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42594"/>
            <a:ext cx="11496675" cy="47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6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C7B467-530E-18FF-26FA-11612309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Lygios galimybės visiems vaikams veikti ir tobulėti</a:t>
            </a:r>
          </a:p>
        </p:txBody>
      </p:sp>
      <p:pic>
        <p:nvPicPr>
          <p:cNvPr id="11266" name="Picture 2" descr="Formuojama atsakymų diagrama. Klausimo pavadinimas: Lygios galimybės visiems vaikams ugdytis ir tobulėti&#10;&#10;11. Savo kalboje ir veikloje vengiu stereotipų.. Atsakymų skaičius: 14 atsakymų.">
            <a:extLst>
              <a:ext uri="{FF2B5EF4-FFF2-40B4-BE49-F238E27FC236}">
                <a16:creationId xmlns:a16="http://schemas.microsoft.com/office/drawing/2014/main" id="{6E2E0536-665A-0926-281E-23C3FEC48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941513"/>
            <a:ext cx="10477500" cy="44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5C7EC70-CB3C-560F-FE66-6041E989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 descr="Formuojama atsakymų diagrama. Klausimo pavadinimas: 12.  Pritaikau ugdymo(si) aplinką ir veiklą skirtingų ugdymosi poreikių vaikams.. Atsakymų skaičius: 14 atsakymų.">
            <a:extLst>
              <a:ext uri="{FF2B5EF4-FFF2-40B4-BE49-F238E27FC236}">
                <a16:creationId xmlns:a16="http://schemas.microsoft.com/office/drawing/2014/main" id="{F5A198F9-57B1-95D9-51ED-7F2F8756E1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42594"/>
            <a:ext cx="11391900" cy="49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6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73B940-D30B-C9D3-2C7F-25E90A02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3314" name="Picture 2" descr="Formuojama atsakymų diagrama. Klausimo pavadinimas: 13.  Modifikuoju fizinę aplinką ir veiklas, teikiu pagalbą, atsižvelgdama į situacines vaikų reikmes.. Atsakymų skaičius: 14 atsakymų.">
            <a:extLst>
              <a:ext uri="{FF2B5EF4-FFF2-40B4-BE49-F238E27FC236}">
                <a16:creationId xmlns:a16="http://schemas.microsoft.com/office/drawing/2014/main" id="{457551FF-B188-054A-BA04-A8C1BA8E11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42594"/>
            <a:ext cx="11506200" cy="49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887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148888B-DE17-CE05-7B01-ABB1C97E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4338" name="Picture 2" descr="Formuojama atsakymų diagrama. Klausimo pavadinimas: 14.  Kiekvienas vaikas jaučiasi pripažįstamas ir gerbiamas, nepaisant jo ugdymosi galių, lyties, rasės, tautybės, šeimos socialinio statuso ir kt.; ir turi lygias galimybes dalyvauti visose veiklose.. Atsakymų skaičius: 14 atsakymų.">
            <a:extLst>
              <a:ext uri="{FF2B5EF4-FFF2-40B4-BE49-F238E27FC236}">
                <a16:creationId xmlns:a16="http://schemas.microsoft.com/office/drawing/2014/main" id="{886A3107-9E35-F68C-5AB8-39F5A2BEFC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61644"/>
            <a:ext cx="11372850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1EBF62A-F978-8715-8CA8-F96929B7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5362" name="Picture 2" descr="Formuojama atsakymų diagrama. Klausimo pavadinimas: 15.  Stebiu vaikų fizinę ir psichikos sveikatą, atpažįstu netinkamo elgesio su vaiku ar vaiko nepriežiūros požymius ir apie tai informuoju vaiko gerovės komisiją.. Atsakymų skaičius: 14 atsakymų.">
            <a:extLst>
              <a:ext uri="{FF2B5EF4-FFF2-40B4-BE49-F238E27FC236}">
                <a16:creationId xmlns:a16="http://schemas.microsoft.com/office/drawing/2014/main" id="{3B1AF7ED-D070-A583-FD40-B515E51332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" y="642594"/>
            <a:ext cx="11400364" cy="53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45D90A-52DA-4738-1738-42D02849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Spontaniška vaiko inicijuota veikla</a:t>
            </a:r>
          </a:p>
        </p:txBody>
      </p:sp>
      <p:pic>
        <p:nvPicPr>
          <p:cNvPr id="16386" name="Picture 2" descr="Formuojama atsakymų diagrama. Klausimo pavadinimas: Spontaniška vaiko inicijuota veikla (aš pats)&#10;&#10;16. Vaikai patys ieško informacijos, klausia, aiškinasi priežastis, samprotauja, įvairiai panaudoja turimas žinias, jaučia poreikį daugiau sužinoti, pažinti.. Atsakymų skaičius: 14 atsakymų.">
            <a:extLst>
              <a:ext uri="{FF2B5EF4-FFF2-40B4-BE49-F238E27FC236}">
                <a16:creationId xmlns:a16="http://schemas.microsoft.com/office/drawing/2014/main" id="{23DB011C-6A02-BFDB-63EA-3A6F286CFC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760881"/>
            <a:ext cx="10058399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2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F9FE020-4145-FE5B-E449-D6A6DBE7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7410" name="Picture 2" descr="Formuojama atsakymų diagrama. Klausimo pavadinimas: 17.  Vaikai savo iniciatyva pasirenka veiklą ir priemones, įsitraukia į veiklą ir ją plėtoja.. Atsakymų skaičius: 14 atsakymų.">
            <a:extLst>
              <a:ext uri="{FF2B5EF4-FFF2-40B4-BE49-F238E27FC236}">
                <a16:creationId xmlns:a16="http://schemas.microsoft.com/office/drawing/2014/main" id="{A56D8396-925D-3E3C-CAAF-7C341B03F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642594"/>
            <a:ext cx="11496675" cy="49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1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3160E17-041A-9935-425F-3F73E9D3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8434" name="Picture 2" descr="Formuojama atsakymų diagrama. Klausimo pavadinimas: 18.  Vaikai kreipiasi į mane pagalbos, kai patys nepajėgia susidoroti su kilusiais sunkumais.. Atsakymų skaičius: 14 atsakymų.">
            <a:extLst>
              <a:ext uri="{FF2B5EF4-FFF2-40B4-BE49-F238E27FC236}">
                <a16:creationId xmlns:a16="http://schemas.microsoft.com/office/drawing/2014/main" id="{C6BD90A1-4BAE-3983-FCB2-524F6541A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8" y="642594"/>
            <a:ext cx="11416684" cy="50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6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A06E13-8E48-588B-B4D6-058A5DB2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Vaikų psichologinis saugumas  </a:t>
            </a:r>
          </a:p>
        </p:txBody>
      </p:sp>
      <p:pic>
        <p:nvPicPr>
          <p:cNvPr id="1026" name="Picture 2" descr="Formuojama atsakymų diagrama. Klausimo pavadinimas: Vaikų psichologinis ir fizinis saugumas &#10;1. Bendra grupės atmosfera pozityvi, grįsta maloniu bendravimu ir bendradarbiavimu.. Atsakymų skaičius: 14 atsakymų.">
            <a:extLst>
              <a:ext uri="{FF2B5EF4-FFF2-40B4-BE49-F238E27FC236}">
                <a16:creationId xmlns:a16="http://schemas.microsoft.com/office/drawing/2014/main" id="{91EA55BC-7A11-D992-3E9B-AACD9923D6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1725675"/>
            <a:ext cx="10734675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EEDF456-A322-8242-FB7B-41842B65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Patirtinė vaiko veikla</a:t>
            </a:r>
          </a:p>
        </p:txBody>
      </p:sp>
      <p:pic>
        <p:nvPicPr>
          <p:cNvPr id="19458" name="Picture 2" descr="Formuojama atsakymų diagrama. Klausimo pavadinimas: Patirtinė vaiko veikla&#10;&#10;19. Vaikai drąsiai eksperimentuoja, tyrinėja.. Atsakymų skaičius: 14 atsakymų.">
            <a:extLst>
              <a:ext uri="{FF2B5EF4-FFF2-40B4-BE49-F238E27FC236}">
                <a16:creationId xmlns:a16="http://schemas.microsoft.com/office/drawing/2014/main" id="{88B364CA-5E87-49C2-0C0C-92D2955E6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5" y="1606858"/>
            <a:ext cx="11301274" cy="46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42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CD63F4-5EED-A0D1-E8A2-166C7E6D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482" name="Picture 2" descr="Formuojama atsakymų diagrama. Klausimo pavadinimas: 20.  Vaikai naudoja įvairius patirties kaupimo būdus (stebėjimą, bandymą, klausinėjimą), skatinančius juos tyrinėti, eksperimentuoti, savarankiškai domėtis ir būti kūrybingiems.. Atsakymų skaičius: 14 atsakymų.">
            <a:extLst>
              <a:ext uri="{FF2B5EF4-FFF2-40B4-BE49-F238E27FC236}">
                <a16:creationId xmlns:a16="http://schemas.microsoft.com/office/drawing/2014/main" id="{EC474E79-B76F-EBE7-FC62-E4751BB54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3" y="642594"/>
            <a:ext cx="11343214" cy="52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3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80688AA-9A96-9863-0F3C-4F56AB32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1506" name="Picture 2" descr="Formuojama atsakymų diagrama. Klausimo pavadinimas: 21.  Vaikai dalijasi tarpusavyje ir su manimi žiniomis, patirtimi, idėjomis.. Atsakymų skaičius: 14 atsakymų.">
            <a:extLst>
              <a:ext uri="{FF2B5EF4-FFF2-40B4-BE49-F238E27FC236}">
                <a16:creationId xmlns:a16="http://schemas.microsoft.com/office/drawing/2014/main" id="{9CE8E628-AA07-AB4D-1CE2-A02EB4DEE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2594"/>
            <a:ext cx="11544300" cy="49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31F0A09-6328-FACA-38A0-78186971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            Žaidimai</a:t>
            </a:r>
          </a:p>
        </p:txBody>
      </p:sp>
      <p:pic>
        <p:nvPicPr>
          <p:cNvPr id="22530" name="Picture 2" descr="Formuojama atsakymų diagrama. Klausimo pavadinimas: Žaidimas&#10;&#10;22. Dienos metu skiriu laiko įvairiems vaikų žaidimams, kaip pagrindinei vaikų raidą ir ugdymąsi skatinančiai veiklai.. Atsakymų skaičius: 14 atsakymų.">
            <a:extLst>
              <a:ext uri="{FF2B5EF4-FFF2-40B4-BE49-F238E27FC236}">
                <a16:creationId xmlns:a16="http://schemas.microsoft.com/office/drawing/2014/main" id="{3E6E6811-9DF1-2080-D541-81F074FC41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" y="1571625"/>
            <a:ext cx="11276539" cy="49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69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B1F648-89B6-517B-E058-8C0ADFAB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3554" name="Picture 2" descr="Formuojama atsakymų diagrama. Klausimo pavadinimas: 23.  Vaikai patys inicijuoja, planuoja žaidimą ir aptaria savo žaidybinę patirtį.. Atsakymų skaičius: 14 atsakymų.">
            <a:extLst>
              <a:ext uri="{FF2B5EF4-FFF2-40B4-BE49-F238E27FC236}">
                <a16:creationId xmlns:a16="http://schemas.microsoft.com/office/drawing/2014/main" id="{4FBD0F34-9041-DE63-320B-6A1D6389B7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642594"/>
            <a:ext cx="11439525" cy="47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42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09CF4D3-ACB0-B4F6-675C-E7D45417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4578" name="Picture 2" descr="Formuojama atsakymų diagrama. Klausimo pavadinimas: &#10;&#10;24. Vaikai žaidžia skirtingo tipo žaidimus (pagal amžių, pomėgius, situaciją).. Atsakymų skaičius: 14 atsakymų.">
            <a:extLst>
              <a:ext uri="{FF2B5EF4-FFF2-40B4-BE49-F238E27FC236}">
                <a16:creationId xmlns:a16="http://schemas.microsoft.com/office/drawing/2014/main" id="{4435C2DB-8B10-9D0F-2F97-C32A435AD6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42594"/>
            <a:ext cx="114871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9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CCF3272-5BEC-469F-4DBB-89AD6B0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5602" name="Picture 2" descr="Formuojama atsakymų diagrama. Klausimo pavadinimas: 25.  Vaikai žaidžia grupinius žaidimus, patiria malonias akimirkas.. Atsakymų skaičius: 14 atsakymų.">
            <a:extLst>
              <a:ext uri="{FF2B5EF4-FFF2-40B4-BE49-F238E27FC236}">
                <a16:creationId xmlns:a16="http://schemas.microsoft.com/office/drawing/2014/main" id="{4A248418-57DF-0BAC-FE2A-0024BB202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47726"/>
            <a:ext cx="11468100" cy="49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51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9A169E7-573D-EA71-A9F4-B7C43DEA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6626" name="Picture 2" descr="Formuojama atsakymų diagrama. Klausimo pavadinimas: 26.  Vaikai nevengia į žaidimą įtraukti mane ir kitus suaugusiuosius ir mes žaidžiame kartu.. Atsakymų skaičius: 14 atsakymų.">
            <a:extLst>
              <a:ext uri="{FF2B5EF4-FFF2-40B4-BE49-F238E27FC236}">
                <a16:creationId xmlns:a16="http://schemas.microsoft.com/office/drawing/2014/main" id="{4131A3E3-446B-C3C5-6DC6-DE6F623475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42594"/>
            <a:ext cx="114871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60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A2F63F8-F92F-CBBD-7F7D-5F46D2DC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         Fizinė aplinka</a:t>
            </a:r>
          </a:p>
        </p:txBody>
      </p:sp>
      <p:pic>
        <p:nvPicPr>
          <p:cNvPr id="27650" name="Picture 2" descr="Formuojama atsakymų diagrama. Klausimo pavadinimas: Fizinė aplinka&#10;&#10;27. Ugdymo(si) aplinka yra saugi, estetiška, patraukli vaikams.. Atsakymų skaičius: 14 atsakymų.">
            <a:extLst>
              <a:ext uri="{FF2B5EF4-FFF2-40B4-BE49-F238E27FC236}">
                <a16:creationId xmlns:a16="http://schemas.microsoft.com/office/drawing/2014/main" id="{4EC1AFB0-8AE8-5E04-8D22-92DACD673E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28776"/>
            <a:ext cx="11315700" cy="4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8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CBBE8F8-A38E-6B8E-F1D7-35BA3BDE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8674" name="Picture 2" descr="Formuojama atsakymų diagrama. Klausimo pavadinimas: 28.  Ugdymo(si) aplinka yra patogi ir skatinanti imtis įvairios veiklos, individualiai, mažomis grupelėmis ar su visais grupės vaikais.. Atsakymų skaičius: 14 atsakymų.">
            <a:extLst>
              <a:ext uri="{FF2B5EF4-FFF2-40B4-BE49-F238E27FC236}">
                <a16:creationId xmlns:a16="http://schemas.microsoft.com/office/drawing/2014/main" id="{93DB8FEB-CC3F-C608-9B5B-9AA248039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0" y="642594"/>
            <a:ext cx="11390839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7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5DA8D4-5EE7-3B20-696D-910CEBE9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 descr="Formuojama atsakymų diagrama. Klausimo pavadinimas: 2. Lopšelio-darželio fizinė aplinka saugi ir pritaikyta vaikų poreikiams.&#10;. Atsakymų skaičius: 14 atsakymų.">
            <a:extLst>
              <a:ext uri="{FF2B5EF4-FFF2-40B4-BE49-F238E27FC236}">
                <a16:creationId xmlns:a16="http://schemas.microsoft.com/office/drawing/2014/main" id="{BD2F5610-CD04-CBD5-36D4-0370AEF209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42595"/>
            <a:ext cx="11544300" cy="47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66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0C8D15-6D68-383A-C94B-DE2B4570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9698" name="Picture 2" descr="Formuojama atsakymų diagrama. Klausimo pavadinimas: 29.  Ugdymo(si) aplinka suskirstyta į logiškai apibrėžtas mažesnes erdves (pagal ugdomas kompetencijas, veiklos centrus, kampelius ar kt.) su tam tikrai veiklai tinkamomis priemonėmis, skatinančiomis tyrinėti, žaisti ir ugdytis.. Atsakymų skaičius: 14 atsakymų.">
            <a:extLst>
              <a:ext uri="{FF2B5EF4-FFF2-40B4-BE49-F238E27FC236}">
                <a16:creationId xmlns:a16="http://schemas.microsoft.com/office/drawing/2014/main" id="{7EAE28EC-15EB-5D5E-3A3C-D6977A33B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5" y="642594"/>
            <a:ext cx="11371789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11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97C482-0677-B281-E61F-C949985E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22" name="Picture 2" descr="Formuojama atsakymų diagrama. Klausimo pavadinimas: 30.  Aplinkoje įrengtos erdvės atsipalaidavimui ir ramybei, kuriose vaikai gali pabūti vieni ir pailsėti.. Atsakymų skaičius: 14 atsakymų.">
            <a:extLst>
              <a:ext uri="{FF2B5EF4-FFF2-40B4-BE49-F238E27FC236}">
                <a16:creationId xmlns:a16="http://schemas.microsoft.com/office/drawing/2014/main" id="{78021C8C-505C-F2FD-4F32-FDDA297F46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652119"/>
            <a:ext cx="11363325" cy="4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92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1AF19C-84A7-65D1-AE71-4BC7D7DD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1746" name="Picture 2" descr="Formuojama atsakymų diagrama. Klausimo pavadinimas: 31.  Užtikrinama, kad kiekvieną dieną teisės aktais nustatytą laiką vaikai praleistų gryname ore.. Atsakymų skaičius: 14 atsakymų.">
            <a:extLst>
              <a:ext uri="{FF2B5EF4-FFF2-40B4-BE49-F238E27FC236}">
                <a16:creationId xmlns:a16="http://schemas.microsoft.com/office/drawing/2014/main" id="{3087404E-2C82-DA9F-F4A5-9480BB885F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642594"/>
            <a:ext cx="114585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16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F8E518-4D05-F4E3-202F-63675775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2770" name="Picture 2" descr="Formuojama atsakymų diagrama. Klausimo pavadinimas: 32.  Mokyklos lauko erdvės panaudojamos visapusiškam vaikų ugdymui(si).. Atsakymų skaičius: 14 atsakymų.">
            <a:extLst>
              <a:ext uri="{FF2B5EF4-FFF2-40B4-BE49-F238E27FC236}">
                <a16:creationId xmlns:a16="http://schemas.microsoft.com/office/drawing/2014/main" id="{A2A4CCC4-F315-1301-F255-F77E49322B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642594"/>
            <a:ext cx="1138237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53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E7CC13B-1829-0DDD-34FA-A5287807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Socialinė-emocinė aplinka</a:t>
            </a:r>
          </a:p>
        </p:txBody>
      </p:sp>
      <p:pic>
        <p:nvPicPr>
          <p:cNvPr id="33794" name="Picture 2" descr="Formuojama atsakymų diagrama. Klausimo pavadinimas: Socialinė-emocinė aplinka&#10;33. Su kiekvienu vaiku kuriu prieraišų individualų santykį.&#10;. Atsakymų skaičius: 14 atsakymų.">
            <a:extLst>
              <a:ext uri="{FF2B5EF4-FFF2-40B4-BE49-F238E27FC236}">
                <a16:creationId xmlns:a16="http://schemas.microsoft.com/office/drawing/2014/main" id="{C8A7833A-474F-3B01-8023-8FB2094CF9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77" y="1647825"/>
            <a:ext cx="10606798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1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2C67D8D-8D2B-E10D-866F-CEBB27F3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4818" name="Picture 2" descr="Formuojama atsakymų diagrama. Klausimo pavadinimas: 34.  Aplinka yra turtinga įvairių socialinių sąveikų situacijomis (su kitais grupės vaikais, su tėvais, su kitais bendruomenės nariais).. Atsakymų skaičius: 14 atsakymų.">
            <a:extLst>
              <a:ext uri="{FF2B5EF4-FFF2-40B4-BE49-F238E27FC236}">
                <a16:creationId xmlns:a16="http://schemas.microsoft.com/office/drawing/2014/main" id="{FACDFB65-7CB6-563F-159C-4CD025B2B4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0" y="642594"/>
            <a:ext cx="11467039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24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DDFF8E-835B-CEC9-0BD3-D895DD2E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     Pažintinė aplinka</a:t>
            </a:r>
          </a:p>
        </p:txBody>
      </p:sp>
      <p:pic>
        <p:nvPicPr>
          <p:cNvPr id="35842" name="Picture 2" descr="Formuojama atsakymų diagrama. Klausimo pavadinimas: Pažintinė aplinka&#10;35. Vaikai mokosi saugoti aplinką ir turi praktinių galimybių prisidėti prie aplinkos puoselėjimo.. Atsakymų skaičius: 14 atsakymų.">
            <a:extLst>
              <a:ext uri="{FF2B5EF4-FFF2-40B4-BE49-F238E27FC236}">
                <a16:creationId xmlns:a16="http://schemas.microsoft.com/office/drawing/2014/main" id="{727681EC-D75B-E5A7-D61D-9F0671AD91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657350"/>
            <a:ext cx="102298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03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B44DC33-3DBD-E695-864F-9138F2FF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7892" name="Picture 4" descr="Formuojama atsakymų diagrama. Klausimo pavadinimas: 36.  Vaikai dalyvauja planuojant, kuriant ir prižiūrint grupės aplinką.. Atsakymų skaičius: 14 atsakymų.">
            <a:extLst>
              <a:ext uri="{FF2B5EF4-FFF2-40B4-BE49-F238E27FC236}">
                <a16:creationId xmlns:a16="http://schemas.microsoft.com/office/drawing/2014/main" id="{917EE634-0D50-300A-5EED-5914A2943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642594"/>
            <a:ext cx="114014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22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1119F55-A7FE-D888-ED7E-313FEF1E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6866" name="Picture 2" descr="Formuojama atsakymų diagrama. Klausimo pavadinimas: 37.  Vaikai naudoja jų amžiui tinkamas skirtingos paskirties priemones, informacines ir komunikacines technologijas.. Atsakymų skaičius: 14 atsakymų.">
            <a:extLst>
              <a:ext uri="{FF2B5EF4-FFF2-40B4-BE49-F238E27FC236}">
                <a16:creationId xmlns:a16="http://schemas.microsoft.com/office/drawing/2014/main" id="{7B2DFCFA-9C27-DDE8-AAA3-831C60F3A0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3" y="642594"/>
            <a:ext cx="11381314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14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F6C8255-392F-9737-EFEA-DC5A2724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8914" name="Picture 2" descr="Formuojama atsakymų diagrama. Klausimo pavadinimas: 38.  Siekdama praturtinti vaikų ugdymą(si) ir skatindama jų socializaciją,  naudoju už mokyklos ribų esančius bendruomenės išteklius ir į grupę kviečiu bendruomenės narius.. Atsakymų skaičius: 14 atsakymų.">
            <a:extLst>
              <a:ext uri="{FF2B5EF4-FFF2-40B4-BE49-F238E27FC236}">
                <a16:creationId xmlns:a16="http://schemas.microsoft.com/office/drawing/2014/main" id="{AB525592-E819-2DCA-6DB9-760EDE4F2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" y="763480"/>
            <a:ext cx="11354866" cy="52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7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A844902-63BE-5433-BA53-A8FE85D5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Formuojama atsakymų diagrama. Klausimo pavadinimas: 3.  Vaikai su manimi ir draugais kalbasi apie jausmus, mokosi atpažinti, įvardinti ir tinkamai reikšti emocijas.. Atsakymų skaičius: 14 atsakymų.">
            <a:extLst>
              <a:ext uri="{FF2B5EF4-FFF2-40B4-BE49-F238E27FC236}">
                <a16:creationId xmlns:a16="http://schemas.microsoft.com/office/drawing/2014/main" id="{3F159F67-69A3-516D-B5F2-02526A027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" y="642594"/>
            <a:ext cx="11381314" cy="52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52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AD040F0-14B1-6FCC-194C-19E1E553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9938" name="Picture 2" descr="Formuojama atsakymų diagrama. Klausimo pavadinimas: 39.  Ugdymo(si) aplinka skatina vaikus nevengti tam tikros jų amžiui tinkamos ugdymo(si) rizikos.. Atsakymų skaičius: 14 atsakymų.">
            <a:extLst>
              <a:ext uri="{FF2B5EF4-FFF2-40B4-BE49-F238E27FC236}">
                <a16:creationId xmlns:a16="http://schemas.microsoft.com/office/drawing/2014/main" id="{E2775131-7720-DE10-7BD4-E99DDA67D9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3" y="642594"/>
            <a:ext cx="11611993" cy="52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36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F00D91-4BD9-0808-0BDF-AF696318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  Ugdymo strategijos, padedančios vaiko asmenybinei raidai</a:t>
            </a:r>
          </a:p>
        </p:txBody>
      </p:sp>
      <p:pic>
        <p:nvPicPr>
          <p:cNvPr id="40962" name="Picture 2" descr="Formuojama atsakymų diagrama. Klausimo pavadinimas: Ugdymo strategijos, padedančios vaiko asmenybinei raidai&#10;&#10;40. Grupėje taikau kasdienes vaikams įprastas veiklas, padedančias ugdytis vaikų savireguliacijai ir savarankiškumui.. Atsakymų skaičius: 14 atsakymų.">
            <a:extLst>
              <a:ext uri="{FF2B5EF4-FFF2-40B4-BE49-F238E27FC236}">
                <a16:creationId xmlns:a16="http://schemas.microsoft.com/office/drawing/2014/main" id="{72B04B83-C5AE-258C-4EF3-125D5F6866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35332"/>
            <a:ext cx="10058400" cy="44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06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CD04DE-E01D-5FFB-62EC-907FC207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1986" name="Picture 2" descr="Formuojama atsakymų diagrama. Klausimo pavadinimas: 41.  Vadovaujuosi dialogiško bendravimo principu, grupėje palaikydama ir inicijuodama nuolatinius dialogus tarp vaikų, tarp vaikų ir suaugusiųjų.. Atsakymų skaičius: 14 atsakymų.">
            <a:extLst>
              <a:ext uri="{FF2B5EF4-FFF2-40B4-BE49-F238E27FC236}">
                <a16:creationId xmlns:a16="http://schemas.microsoft.com/office/drawing/2014/main" id="{1E307518-13F9-A5BA-E34B-096BBDB12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1" y="642594"/>
            <a:ext cx="11434438" cy="51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45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5FB1CB-88F5-A1B1-E440-F5F51FDE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3010" name="Picture 2" descr="Formuojama atsakymų diagrama. Klausimo pavadinimas: 42.  Vaikai turi galimybių rinktis ir priimti sprendimus, susijusius su ugdymo(si) procesu bei kitomis situacijomis, sudarau sąlygas vaikams patirti savo priimtų sprendimų pasekmes.. Atsakymų skaičius: 14 atsakymų.">
            <a:extLst>
              <a:ext uri="{FF2B5EF4-FFF2-40B4-BE49-F238E27FC236}">
                <a16:creationId xmlns:a16="http://schemas.microsoft.com/office/drawing/2014/main" id="{687444D9-AD56-7DA5-2FFD-72D6D7EEC1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4" y="642594"/>
            <a:ext cx="11408132" cy="52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17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D3BE6F-378A-769F-8D86-6C760144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4034" name="Picture 2" descr="Formuojama atsakymų diagrama. Klausimo pavadinimas: 43.  Modeliuoju ir taikau strategijas, skatinančias prasmingą vaikų bendradarbiavimą ir tarpusavio paramą.. Atsakymų skaičius: 14 atsakymų.">
            <a:extLst>
              <a:ext uri="{FF2B5EF4-FFF2-40B4-BE49-F238E27FC236}">
                <a16:creationId xmlns:a16="http://schemas.microsoft.com/office/drawing/2014/main" id="{B663391A-486D-230C-DFCA-8B074A75E3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6" y="642594"/>
            <a:ext cx="11248007" cy="52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64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323CE1A-3F7C-78AF-039E-51D34393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    Ugdymo strategijos, skatinančios     ugdymo(</a:t>
            </a:r>
            <a:r>
              <a:rPr lang="lt-LT" dirty="0" err="1"/>
              <a:t>si</a:t>
            </a:r>
            <a:r>
              <a:rPr lang="lt-LT" dirty="0"/>
              <a:t>) procesą</a:t>
            </a:r>
          </a:p>
        </p:txBody>
      </p:sp>
      <p:pic>
        <p:nvPicPr>
          <p:cNvPr id="45058" name="Picture 2" descr="Formuojama atsakymų diagrama. Klausimo pavadinimas: Ugdymo strategijos, skatinančios vaiko ugdymo(si) procesą&#10;44. Naudoju ugdymo strategijas, kurios holistiškai aprėpia visas vaikų ugdymo(si) sritis.. Atsakymų skaičius: 14 atsakymų.">
            <a:extLst>
              <a:ext uri="{FF2B5EF4-FFF2-40B4-BE49-F238E27FC236}">
                <a16:creationId xmlns:a16="http://schemas.microsoft.com/office/drawing/2014/main" id="{6301D52D-6545-26D5-7CA9-D8C63D1AA8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" y="2061797"/>
            <a:ext cx="10281820" cy="44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21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E287BB3-D440-2624-50BB-86AA7AD1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6082" name="Picture 2" descr="Formuojama atsakymų diagrama. Klausimo pavadinimas: 45.  Siūlau veiklas, kurios skatina vaikų susidomėjimą ir kelia jiems naujų iššūkių, žadina kūrybingumą, tyrinėjimą, eksperimentavimą, padeda savarankiškai ieškoti atsakymų, spręsti problemas.. Atsakymų skaičius: 14 atsakymų.">
            <a:extLst>
              <a:ext uri="{FF2B5EF4-FFF2-40B4-BE49-F238E27FC236}">
                <a16:creationId xmlns:a16="http://schemas.microsoft.com/office/drawing/2014/main" id="{C372D7BA-B74E-391B-6D9A-6A8D0C65D8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3" y="642594"/>
            <a:ext cx="11523214" cy="52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71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C3D4681-DFC9-EC72-8151-C8180721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7106" name="Picture 2" descr="Formuojama atsakymų diagrama. Klausimo pavadinimas: 46.  Vertinu vaikų įsitraukimo į ugdymo(si) procesą lygį ir prireikus tinkamai pritaikau veiklas, siekdama, kad visi vaikai aktyviai dalyvautų ugdymo(si) procese ir pasiektų pažangą.. Atsakymų skaičius: 14 atsakymų.">
            <a:extLst>
              <a:ext uri="{FF2B5EF4-FFF2-40B4-BE49-F238E27FC236}">
                <a16:creationId xmlns:a16="http://schemas.microsoft.com/office/drawing/2014/main" id="{31BCB8EC-1F56-6216-C5AE-ABDD32E75E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" y="843380"/>
            <a:ext cx="11496909" cy="51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64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A0DE3C0-6F2D-44D7-0237-822D6C12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8130" name="Picture 2" descr="Formuojama atsakymų diagrama. Klausimo pavadinimas: 47.  Aš taip integruoju ugdymo(si) patirtis, kad vaikai akivaizdžiai matytų ryšius tarp išmoktų sąvokų ir jų kasdienės patirties ir gebėtų įgytas žinias pritaikyti realiose situacijose.. Atsakymų skaičius: 14 atsakymų.">
            <a:extLst>
              <a:ext uri="{FF2B5EF4-FFF2-40B4-BE49-F238E27FC236}">
                <a16:creationId xmlns:a16="http://schemas.microsoft.com/office/drawing/2014/main" id="{A3615366-F293-DE67-ED37-1BAFDA880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5" y="642594"/>
            <a:ext cx="11700769" cy="526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867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508372-6472-68E6-7215-6E9A6A13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Ugdymo strategijos, palaikančios žaidimą, kaip pagrindinę vaiko veiklą</a:t>
            </a:r>
          </a:p>
        </p:txBody>
      </p:sp>
      <p:pic>
        <p:nvPicPr>
          <p:cNvPr id="49154" name="Picture 2" descr="Formuojama atsakymų diagrama. Klausimo pavadinimas: Ugdymo strategijos, palaikančios žaidimą, kaip pagrindinę vaiko veiklą&#10;&#10;48. Žaidimą vertinu kaip ugdymo(si), tyrinėjimų, atradimų, įsitraukimo ir džiaugsmo šaltinį.. Atsakymų skaičius: 14 atsakymų.">
            <a:extLst>
              <a:ext uri="{FF2B5EF4-FFF2-40B4-BE49-F238E27FC236}">
                <a16:creationId xmlns:a16="http://schemas.microsoft.com/office/drawing/2014/main" id="{AA148FF1-58AF-FFE3-71FA-C7C2E7CF80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0" y="1908699"/>
            <a:ext cx="10246310" cy="46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7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7ABA2A9-4EB5-93DA-0FB1-B15E0A39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Mokytojo sąveika su vaikais</a:t>
            </a:r>
          </a:p>
        </p:txBody>
      </p:sp>
      <p:pic>
        <p:nvPicPr>
          <p:cNvPr id="4098" name="Picture 2" descr="Formuojama atsakymų diagrama. Klausimo pavadinimas: Mokytojo sąveika su vaikais    &#10;4.  Aš skiriu reikiamą dėmesį kiekvienam vaikui, remdamasi jo stipriosiomis pusėmis ir skatindama jį ugdytis.. Atsakymų skaičius: 14 atsakymų.">
            <a:extLst>
              <a:ext uri="{FF2B5EF4-FFF2-40B4-BE49-F238E27FC236}">
                <a16:creationId xmlns:a16="http://schemas.microsoft.com/office/drawing/2014/main" id="{DF39F0E2-61B6-4455-E5B3-68DA5AB06C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014194"/>
            <a:ext cx="9934575" cy="41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2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6DC9E89-CAB7-A7EB-1CD5-537F89B6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0178" name="Picture 2" descr="Formuojama atsakymų diagrama. Klausimo pavadinimas: 49.  Taikau strategijas, skatinančias vaikų amžiui ir raidos etapui tinkamą žaidybinę patirtį.. Atsakymų skaičius: 14 atsakymų.">
            <a:extLst>
              <a:ext uri="{FF2B5EF4-FFF2-40B4-BE49-F238E27FC236}">
                <a16:creationId xmlns:a16="http://schemas.microsoft.com/office/drawing/2014/main" id="{FBC04469-09AA-6BE0-1C8B-4F18EB5E4C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9" y="642594"/>
            <a:ext cx="11505461" cy="499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1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B7B0BE-7568-957E-2404-B4AE17A8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02" name="Picture 2" descr="Formuojama atsakymų diagrama. Klausimo pavadinimas: 50.  Reikalui esant įsitraukiu į vaikų žaidimus.. Atsakymų skaičius: 14 atsakymų.">
            <a:extLst>
              <a:ext uri="{FF2B5EF4-FFF2-40B4-BE49-F238E27FC236}">
                <a16:creationId xmlns:a16="http://schemas.microsoft.com/office/drawing/2014/main" id="{C67DAAE9-E00A-C9BE-C736-14EBA66E28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9" y="642594"/>
            <a:ext cx="11425561" cy="50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87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A778A65-923C-8DD2-BBC0-6AD39500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2226" name="Picture 2" descr="Formuojama atsakymų diagrama. Klausimo pavadinimas: 51.  Palaikau žaidimų įvairovę grupėje (pagal vaikų amžių, pomėgius, situaciją).. Atsakymų skaičius: 14 atsakymų.">
            <a:extLst>
              <a:ext uri="{FF2B5EF4-FFF2-40B4-BE49-F238E27FC236}">
                <a16:creationId xmlns:a16="http://schemas.microsoft.com/office/drawing/2014/main" id="{33B24EA8-863F-0858-4C2C-A9CDABD833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4" y="642594"/>
            <a:ext cx="11540971" cy="49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66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2A8C385-1CEF-F652-AFBC-786D1EDF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   Pasiekimų vertinimas</a:t>
            </a:r>
          </a:p>
        </p:txBody>
      </p:sp>
      <p:pic>
        <p:nvPicPr>
          <p:cNvPr id="53250" name="Picture 2" descr="Formuojama atsakymų diagrama. Klausimo pavadinimas: Pasiekimų vertinimas&#10;&#10;52. Sistemingai stebiu ir fiksuoju vaikų pasiekimus, dokumentuoju vaikų daromą pažangą, lyginu ankstesnius vaiko pasiekimus su esamais.. Atsakymų skaičius: 14 atsakymų.">
            <a:extLst>
              <a:ext uri="{FF2B5EF4-FFF2-40B4-BE49-F238E27FC236}">
                <a16:creationId xmlns:a16="http://schemas.microsoft.com/office/drawing/2014/main" id="{A87CEB98-F2C0-91C3-74BC-0642E049A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6" y="1695636"/>
            <a:ext cx="11461398" cy="47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51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4875E21-94DB-2167-2F27-7E192BDB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4274" name="Picture 2" descr="Formuojama atsakymų diagrama. Klausimo pavadinimas: 53.  Ugdau vaikų gebėjimą vertinti savo ir kitų vaikų veiklą, elgesį ir darbus.. Atsakymų skaičius: 14 atsakymų.">
            <a:extLst>
              <a:ext uri="{FF2B5EF4-FFF2-40B4-BE49-F238E27FC236}">
                <a16:creationId xmlns:a16="http://schemas.microsoft.com/office/drawing/2014/main" id="{367C492D-2B1A-9F2B-E805-4A333C9B8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0" y="642594"/>
            <a:ext cx="11505460" cy="50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DF7070-A727-CD1A-1B6C-905431F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5298" name="Picture 2" descr="Formuojama atsakymų diagrama. Klausimo pavadinimas: 54.  Dalinuosi informacija apie vaiko daromą pažangą su šeimos nariais.. Atsakymų skaičius: 14 atsakymų.">
            <a:extLst>
              <a:ext uri="{FF2B5EF4-FFF2-40B4-BE49-F238E27FC236}">
                <a16:creationId xmlns:a16="http://schemas.microsoft.com/office/drawing/2014/main" id="{440A8EE8-F8D8-43DB-7006-F81186A793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1" y="642594"/>
            <a:ext cx="11443317" cy="50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00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59BE6F5-E76C-6DF8-976F-C0B0AA562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6322" name="Picture 2" descr="Formuojama atsakymų diagrama. Klausimo pavadinimas: 55.  Į vertinimo ir planavimo procesą įtraukiu švietimo pagalbos ir kitus specialistus, siekdama suteikti veiksmingą ir tikslingą pagalbą.. Atsakymų skaičius: 14 atsakymų.">
            <a:extLst>
              <a:ext uri="{FF2B5EF4-FFF2-40B4-BE49-F238E27FC236}">
                <a16:creationId xmlns:a16="http://schemas.microsoft.com/office/drawing/2014/main" id="{21D8F508-6A42-7D30-2C31-720C6A98C2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4" y="648071"/>
            <a:ext cx="11532092" cy="51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07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81C221A-D8A1-2AD3-691A-73B54F11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Ugdymo planavimas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DEEAB84-EF44-8A88-8106-B05846C1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Formuojama atsakymų diagrama. Klausimo pavadinimas: Ugdymo planavimas&#10;56. Aptariu su tėvais vaiko amžiaus tarpsniui realius lūkesčius, atsižvelgdama į individualias vaiko galias ir skirtingą ugdymo(si) patirtį, ir kartu sutariu dėl trumpalaikių ir ilgalaikių ugdymo(si) tikslų.. Atsakymų skaičius: 14 atsakymų.">
            <a:extLst>
              <a:ext uri="{FF2B5EF4-FFF2-40B4-BE49-F238E27FC236}">
                <a16:creationId xmlns:a16="http://schemas.microsoft.com/office/drawing/2014/main" id="{1DF35AC9-4C54-BC9D-1A9A-A22B99A1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9" y="1713391"/>
            <a:ext cx="10830758" cy="48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409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23BD6B7-5C8E-0BBB-51D0-2775C6EA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Formuojama atsakymų diagrama. Klausimo pavadinimas: 57.  Planuoju ugdymą(si), remdamasi žiniomis apie vaikų jau turimus gebėjimus, nuostatas, žinias ir supratimą, jų individualius ugdymosi poreikius ir siekdama vaikų ugdymo(si) pasiekimų augimo.. Atsakymų skaičius: 14 atsakymų.">
            <a:extLst>
              <a:ext uri="{FF2B5EF4-FFF2-40B4-BE49-F238E27FC236}">
                <a16:creationId xmlns:a16="http://schemas.microsoft.com/office/drawing/2014/main" id="{585F7702-C9E8-C96F-0585-A8062C1F8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5" y="642594"/>
            <a:ext cx="11372621" cy="52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798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617329B-2691-7BE9-D63A-BDC41018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Formuojama atsakymų diagrama. Klausimo pavadinimas: 58.  Planuodama išlaikau pusiausvyrą tarp individualios veiklos, veiklos mažose grupėse ir visos grupės ugdomosios veiklos.. Atsakymų skaičius: 14 atsakymų.">
            <a:extLst>
              <a:ext uri="{FF2B5EF4-FFF2-40B4-BE49-F238E27FC236}">
                <a16:creationId xmlns:a16="http://schemas.microsoft.com/office/drawing/2014/main" id="{E526D663-311C-5574-DCB5-FCE1D33D47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6" y="642594"/>
            <a:ext cx="11425887" cy="52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9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08DC91-1690-7584-C792-86A14BBB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 descr="Formuojama atsakymų diagrama. Klausimo pavadinimas: 5.  Bendrauju taip, kad vaikai pasitikėtų savo jėgomis, didžiuotųsi savo individualumu ir unikaliomis savybėmis.. Atsakymų skaičius: 14 atsakymų.">
            <a:extLst>
              <a:ext uri="{FF2B5EF4-FFF2-40B4-BE49-F238E27FC236}">
                <a16:creationId xmlns:a16="http://schemas.microsoft.com/office/drawing/2014/main" id="{7D124AD3-1A60-351A-6C76-92128A33A2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642594"/>
            <a:ext cx="11287124" cy="53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70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169F27C-58CF-D5E5-99BB-359A733A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 descr="Formuojama atsakymų diagrama. Klausimo pavadinimas: 59.  Išlaikau pusiausvyrą tarp iš anksto suplanuotos ir vaikų pasiūlytos veiklos.. Atsakymų skaičius: 14 atsakymų.">
            <a:extLst>
              <a:ext uri="{FF2B5EF4-FFF2-40B4-BE49-F238E27FC236}">
                <a16:creationId xmlns:a16="http://schemas.microsoft.com/office/drawing/2014/main" id="{9FBE57FD-696E-0D3E-4325-91769942B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2" y="642594"/>
            <a:ext cx="11523215" cy="49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952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BCB635C-B8DB-745E-9FAA-133C5A72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 descr="Formuojama atsakymų diagrama. Klausimo pavadinimas: 60.  Mano parengtas ilgalaikis planas yra nuoseklus (savaitinių planų tarpusavio tęstinumas), paremtas savo veiklos refleksija, derantis su ikimokyklinio ir (ar) priešmokyklinio ugdymo programų tikslais.. Atsakymų skaičius: 14 atsakymų.">
            <a:extLst>
              <a:ext uri="{FF2B5EF4-FFF2-40B4-BE49-F238E27FC236}">
                <a16:creationId xmlns:a16="http://schemas.microsoft.com/office/drawing/2014/main" id="{51679DCF-A291-12D3-30D5-B8695D3986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9" y="642594"/>
            <a:ext cx="11496582" cy="50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413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2920BE5-F35F-A418-D833-8A214FCB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Šeimos kultūros pažinimas</a:t>
            </a:r>
          </a:p>
        </p:txBody>
      </p:sp>
      <p:pic>
        <p:nvPicPr>
          <p:cNvPr id="6146" name="Picture 2" descr="Formuojama atsakymų diagrama. Klausimo pavadinimas: Šeimos kultūros pažinimas&#10;&#10;61. Gerbiu kiekvieną šeimą, kviečiu šeimos narius bendradarbiauti, parodau, kad jie yra laukiami ir randa būdų, kaip juos įtraukti į vaikų ugdymo(si) procesą.. Atsakymų skaičius: 14 atsakymų.">
            <a:extLst>
              <a:ext uri="{FF2B5EF4-FFF2-40B4-BE49-F238E27FC236}">
                <a16:creationId xmlns:a16="http://schemas.microsoft.com/office/drawing/2014/main" id="{7F382128-5C1C-1672-D699-A01DB277D5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2" y="1606859"/>
            <a:ext cx="10937615" cy="49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09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281B923-29C8-EC38-8274-C5D799A2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 descr="Formuojama atsakymų diagrama. Klausimo pavadinimas: 62.  Ugdymo turinio ir vaikų ugdymo(si) patirties turtinimui panaudoju turimas žinias apie vaikų šeimų kultūrinę įvairovę.. Atsakymų skaičius: 14 atsakymų.">
            <a:extLst>
              <a:ext uri="{FF2B5EF4-FFF2-40B4-BE49-F238E27FC236}">
                <a16:creationId xmlns:a16="http://schemas.microsoft.com/office/drawing/2014/main" id="{32715843-E73D-2D49-91A0-20AC8ACC1A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4" y="642594"/>
            <a:ext cx="11532092" cy="52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257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7A3C01-B205-8E2F-8794-3D3B21C0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Formuojama atsakymų diagrama. Klausimo pavadinimas: 63.  Suteikiu vaikų šeimų nariams galimybes mokytis vieniems iš kitų ir teikti tarpusavio pagalbą.. Atsakymų skaičius: 14 atsakymų.">
            <a:extLst>
              <a:ext uri="{FF2B5EF4-FFF2-40B4-BE49-F238E27FC236}">
                <a16:creationId xmlns:a16="http://schemas.microsoft.com/office/drawing/2014/main" id="{C76A5FE4-8DC0-7AC5-6FF3-807BCDCD2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5" y="642594"/>
            <a:ext cx="11469950" cy="50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000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D0898D-9EA0-7C3D-05EC-8CF73950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218" name="Picture 2" descr="Formuojama atsakymų diagrama. Klausimo pavadinimas: 64.  Užtikrinu informacijos apie šeimas ir vaikus konfidencialumą.. Atsakymų skaičius: 14 atsakymų.">
            <a:extLst>
              <a:ext uri="{FF2B5EF4-FFF2-40B4-BE49-F238E27FC236}">
                <a16:creationId xmlns:a16="http://schemas.microsoft.com/office/drawing/2014/main" id="{C1898710-5E94-5369-0F96-A36774AF0B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9" y="642594"/>
            <a:ext cx="11425561" cy="50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636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E612200-C1FC-DA32-D51A-987A393E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42" name="Picture 2" descr="Formuojama atsakymų diagrama. Klausimo pavadinimas: Partnerystė su šeima&#10;&#10;65. Supažindinu šeimas su ugdymo programa, artimiausiais tikslais ir tariuosi dėl bendradarbiavimo tikslams pasiekti.. Atsakymų skaičius: 14 atsakymų.">
            <a:extLst>
              <a:ext uri="{FF2B5EF4-FFF2-40B4-BE49-F238E27FC236}">
                <a16:creationId xmlns:a16="http://schemas.microsoft.com/office/drawing/2014/main" id="{3E1D7B91-4EED-7E0A-4E94-8AF51A4D53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7" y="642594"/>
            <a:ext cx="11203946" cy="515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505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0C7857C-E8E7-F839-1F8C-48C3AE86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266" name="Picture 2" descr="Formuojama atsakymų diagrama. Klausimo pavadinimas: 66.  Suteikiu žinių ir dalinuosi idėjomis su tėvais ir kitais šeimų nariais, siekdama sustiprinti tėvų kompetencijas, kad jie galėtų namuose sukurti stimuliuojančią ugdomąją aplinką.. Atsakymų skaičius: 14 atsakymų.">
            <a:extLst>
              <a:ext uri="{FF2B5EF4-FFF2-40B4-BE49-F238E27FC236}">
                <a16:creationId xmlns:a16="http://schemas.microsoft.com/office/drawing/2014/main" id="{D3C43F2C-B314-47F0-E5EE-66D4EADB9F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1" y="642594"/>
            <a:ext cx="11390377" cy="52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777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1EC19C0-4718-1983-918C-D5884340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 descr="Formuojama atsakymų diagrama. Klausimo pavadinimas: 67.  Padedu šeimoms gauti jų vaikų ugdymui(si) reikalingos informacijos apie išteklius ir paslaugas tiek esančias mokykloje, tiek ir už mokyklos ribų.. Atsakymų skaičius: 14 atsakymų.">
            <a:extLst>
              <a:ext uri="{FF2B5EF4-FFF2-40B4-BE49-F238E27FC236}">
                <a16:creationId xmlns:a16="http://schemas.microsoft.com/office/drawing/2014/main" id="{FD9DB5F7-7141-A03A-A73A-70220E332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9" y="642594"/>
            <a:ext cx="11425562" cy="51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145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2DC2212-32DB-7C3F-C81A-88CCB7FE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 Mokyklos veiklos vadyba</a:t>
            </a:r>
          </a:p>
        </p:txBody>
      </p:sp>
      <p:pic>
        <p:nvPicPr>
          <p:cNvPr id="13314" name="Picture 2" descr="Formuojama atsakymų diagrama. Klausimo pavadinimas: Mokyklos veiklos vadyba&#10;68. Strateginiai, metiniai planai, ugdymo programos, susitarimai dėl vaikų pasiekimų vertinimo grindžiami bendrai apmąstytu mokytojų, vaikų, tėvų sutarimu.. Atsakymų skaičius: 14 atsakymų.">
            <a:extLst>
              <a:ext uri="{FF2B5EF4-FFF2-40B4-BE49-F238E27FC236}">
                <a16:creationId xmlns:a16="http://schemas.microsoft.com/office/drawing/2014/main" id="{C8513113-F30A-3CED-385E-96FA5A4C70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1" y="1695636"/>
            <a:ext cx="11079658" cy="47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6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5CAF6A-B2A1-5DB0-DB27-FB6E650A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 descr="Formuojama atsakymų diagrama. Klausimo pavadinimas: 6.  Kuriu socialines sąveikas grupėje, kurios skatina vaikus savarankiškai veikti, mokytis bendradarbiauti.. Atsakymų skaičius: 14 atsakymų.">
            <a:extLst>
              <a:ext uri="{FF2B5EF4-FFF2-40B4-BE49-F238E27FC236}">
                <a16:creationId xmlns:a16="http://schemas.microsoft.com/office/drawing/2014/main" id="{B4E44D78-3BAC-31B0-607C-7FE708F687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5" y="642594"/>
            <a:ext cx="11447989" cy="53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69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C175A5-C749-0ED7-A5CA-844C4E3C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4338" name="Picture 2" descr="Formuojama atsakymų diagrama. Klausimo pavadinimas: 69.  Mokykloje planuojamos ir įgyvendinamos vaikams, darbuotojams ir tėvams skirtos priemonės vaikų adaptacijos laikotarpiui, perėjimui į pradinį ugdymą palengvinti.. Atsakymų skaičius: 14 atsakymų.">
            <a:extLst>
              <a:ext uri="{FF2B5EF4-FFF2-40B4-BE49-F238E27FC236}">
                <a16:creationId xmlns:a16="http://schemas.microsoft.com/office/drawing/2014/main" id="{858884D1-9AD6-8B89-74B6-C7EFF9F909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0" y="642594"/>
            <a:ext cx="11381499" cy="51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553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19DC094-2479-66A5-958A-2F0037B1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5362" name="Picture 2" descr="Formuojama atsakymų diagrama. Klausimo pavadinimas: 70.  Mokyklai būdinga bendravimo ir bendradarbiavimo su socialiniais partneriais kultūra.. Atsakymų skaičius: 14 atsakymų.">
            <a:extLst>
              <a:ext uri="{FF2B5EF4-FFF2-40B4-BE49-F238E27FC236}">
                <a16:creationId xmlns:a16="http://schemas.microsoft.com/office/drawing/2014/main" id="{BC2EA065-4EF3-4839-9B44-FBE2BFE35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6" y="642594"/>
            <a:ext cx="11398928" cy="49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10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18C7DF-C7AA-8520-413D-10298186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6386" name="Picture 2" descr="Formuojama atsakymų diagrama. Klausimo pavadinimas: 71.  Mokykla atvira pokyčiams, dalyvauja švietimo kokybės gerinimo projektuose.. Atsakymų skaičius: 14 atsakymų.">
            <a:extLst>
              <a:ext uri="{FF2B5EF4-FFF2-40B4-BE49-F238E27FC236}">
                <a16:creationId xmlns:a16="http://schemas.microsoft.com/office/drawing/2014/main" id="{845B2A28-11DD-094F-6F62-1EF62765F3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9" y="642594"/>
            <a:ext cx="11425561" cy="505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210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D43749D-BC09-0B66-44DE-C7D8A584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Nuolatinis profesinis tobulėjimas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2AAEA47-3397-A7D7-6E3D-8BFDAED50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7410" name="Picture 2" descr="Formuojama atsakymų diagrama. Klausimo pavadinimas: Nuolatinis profesinis tobulėjimas&#10;72. Nuolatinis profesinis tobulėjimas. Atsakymų skaičius: 14 atsakymų.">
            <a:extLst>
              <a:ext uri="{FF2B5EF4-FFF2-40B4-BE49-F238E27FC236}">
                <a16:creationId xmlns:a16="http://schemas.microsoft.com/office/drawing/2014/main" id="{A1B0ABCC-ED77-38D4-84AF-3222D379F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2" y="1650209"/>
            <a:ext cx="11372296" cy="48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685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F702C2E-4DB3-B69C-21B0-A75F7346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8434" name="Picture 2" descr="Formuojama atsakymų diagrama. Klausimo pavadinimas: 73.  Mokytojai bendradarbiauja tarpusavyje ir su kitais specialistais, siekdami pagerinti tiek savo pedagoginę praktiką, tiek ir ugdymo kokybę apskritai.. Atsakymų skaičius: 14 atsakymų.">
            <a:extLst>
              <a:ext uri="{FF2B5EF4-FFF2-40B4-BE49-F238E27FC236}">
                <a16:creationId xmlns:a16="http://schemas.microsoft.com/office/drawing/2014/main" id="{BFD75692-250F-44C7-A06F-75EDF6CE44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5" y="642594"/>
            <a:ext cx="11425887" cy="53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20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945FC68-A469-9CC1-13D4-E2EF66AF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 Lyderystė mokymuisi</a:t>
            </a:r>
          </a:p>
        </p:txBody>
      </p:sp>
      <p:pic>
        <p:nvPicPr>
          <p:cNvPr id="19458" name="Picture 2" descr="Formuojama atsakymų diagrama. Klausimo pavadinimas: Lyderystė mokymuisi&#10;&#10;74. Mokytojai yra iniciatyvūs, tobulinant ugdymo įstaigos veiklą.. Atsakymų skaičius: 14 atsakymų.">
            <a:extLst>
              <a:ext uri="{FF2B5EF4-FFF2-40B4-BE49-F238E27FC236}">
                <a16:creationId xmlns:a16="http://schemas.microsoft.com/office/drawing/2014/main" id="{2DDF6199-53A5-6F4C-2808-696E00DD9E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1757779"/>
            <a:ext cx="11150354" cy="47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074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6D84161-A187-B19B-DD1E-DA6EACD6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482" name="Picture 2" descr="Formuojama atsakymų diagrama. Klausimo pavadinimas: 75.  Mokytojų lyderystė pripažįstama ir palaikoma.. Atsakymų skaičius: 14 atsakymų.">
            <a:extLst>
              <a:ext uri="{FF2B5EF4-FFF2-40B4-BE49-F238E27FC236}">
                <a16:creationId xmlns:a16="http://schemas.microsoft.com/office/drawing/2014/main" id="{DE095B2C-6372-26EA-0C1F-2C3816C956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8" y="642594"/>
            <a:ext cx="11496583" cy="49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0252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DB6FCF-4442-CFC4-A287-BD5FFC74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1506" name="Picture 2" descr="Formuojama atsakymų diagrama. Klausimo pavadinimas: 76.  Mokyklos bendruomenei būdingas atviras dialogas dėl ugdymo kokybės ir tarpusavio pagalba.. Atsakymų skaičius: 14 atsakymų.">
            <a:extLst>
              <a:ext uri="{FF2B5EF4-FFF2-40B4-BE49-F238E27FC236}">
                <a16:creationId xmlns:a16="http://schemas.microsoft.com/office/drawing/2014/main" id="{E16CA7B0-4934-0B30-0DDB-0E8E431F14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2" y="642594"/>
            <a:ext cx="11443316" cy="50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005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A8B4BC-98F5-8503-651E-7F1583B4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     Mokyklos savivalda</a:t>
            </a:r>
          </a:p>
        </p:txBody>
      </p:sp>
      <p:pic>
        <p:nvPicPr>
          <p:cNvPr id="22530" name="Picture 2" descr="Formuojama atsakymų diagrama. Klausimo pavadinimas: Mokyklos savivalda&#10;&#10;77. Mokyklos valdyme atstovaujami visų mokyklos bendruomenės narių interesai, savivaldos atstovai renkami atvirai ir skaidriai.. Atsakymų skaičius: 14 atsakymų.">
            <a:extLst>
              <a:ext uri="{FF2B5EF4-FFF2-40B4-BE49-F238E27FC236}">
                <a16:creationId xmlns:a16="http://schemas.microsoft.com/office/drawing/2014/main" id="{C620AAD7-D993-AEF8-067F-BF82736ECA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5" y="1695635"/>
            <a:ext cx="11434765" cy="468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928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6BB5D2-150B-4B38-FADC-3FEC0084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3554" name="Picture 2" descr="Formuojama atsakymų diagrama. Klausimo pavadinimas: 78.  Mokykloje yra sistema, kaip priimami sprendimai, svarbūs tiek mokyklos ateities siekiams, tiek kasdieniam gyvenimui mokykloje.. Atsakymų skaičius: 14 atsakymų.">
            <a:extLst>
              <a:ext uri="{FF2B5EF4-FFF2-40B4-BE49-F238E27FC236}">
                <a16:creationId xmlns:a16="http://schemas.microsoft.com/office/drawing/2014/main" id="{52AD7F3F-94D1-6104-9745-932768EBE9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642594"/>
            <a:ext cx="11230251" cy="51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1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23B1CC-4B54-2DA1-07E3-7C4C9727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 Vaikų tarpusavio sąveika</a:t>
            </a:r>
          </a:p>
        </p:txBody>
      </p:sp>
      <p:pic>
        <p:nvPicPr>
          <p:cNvPr id="7170" name="Picture 2" descr="Formuojama atsakymų diagrama. Klausimo pavadinimas: Vaikų tarpusavio sąveika &#10;   7.  Vaikai žino, kokio elgesio iš jų tikimasi, mokosi laikytis grupės taisyklių.. Atsakymų skaičius: 14 atsakymų.">
            <a:extLst>
              <a:ext uri="{FF2B5EF4-FFF2-40B4-BE49-F238E27FC236}">
                <a16:creationId xmlns:a16="http://schemas.microsoft.com/office/drawing/2014/main" id="{7F2195A7-B5EA-CB18-9A31-6DEEAB0666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6" y="1781176"/>
            <a:ext cx="9705974" cy="42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51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4C5F4DC-9EE3-2D95-0746-31160ED5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4578" name="Picture 2" descr="Formuojama atsakymų diagrama. Klausimo pavadinimas: 79.  Tobulinant mokyklą atsižvelgiama į tėvų ir vyresniųjų vaikų nuomonę.. Atsakymų skaičius: 14 atsakymų.">
            <a:extLst>
              <a:ext uri="{FF2B5EF4-FFF2-40B4-BE49-F238E27FC236}">
                <a16:creationId xmlns:a16="http://schemas.microsoft.com/office/drawing/2014/main" id="{6B0CEEB4-CE6A-510B-0C2B-3FD3782DD5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5" y="642594"/>
            <a:ext cx="11319029" cy="48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1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931B922-3C96-DD1E-81DB-769374965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Formuojama atsakymų diagrama. Klausimo pavadinimas: 8.  Vaikai nebijo klysti, drąsiai išsako savo nuomonę ir dalyvauja priimant sprendimus grupėje.. Atsakymų skaičius: 14 atsakymų.">
            <a:extLst>
              <a:ext uri="{FF2B5EF4-FFF2-40B4-BE49-F238E27FC236}">
                <a16:creationId xmlns:a16="http://schemas.microsoft.com/office/drawing/2014/main" id="{C28E37C1-BAB1-755D-1964-49E7C5C979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968997"/>
            <a:ext cx="11401425" cy="49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28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„Savon“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TM03457510[[fn=„Savon“]]</Template>
  <TotalTime>69</TotalTime>
  <Words>93</Words>
  <Application>Microsoft Office PowerPoint</Application>
  <PresentationFormat>Plačiaekranė</PresentationFormat>
  <Paragraphs>21</Paragraphs>
  <Slides>80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80</vt:i4>
      </vt:variant>
    </vt:vector>
  </HeadingPairs>
  <TitlesOfParts>
    <vt:vector size="83" baseType="lpstr">
      <vt:lpstr>Century Gothic</vt:lpstr>
      <vt:lpstr>Garamond</vt:lpstr>
      <vt:lpstr>„Savon“</vt:lpstr>
      <vt:lpstr> VEIKLOS KOKYBĖS ĮSIVERTINIMAS</vt:lpstr>
      <vt:lpstr>Vaikų psichologinis saugumas  </vt:lpstr>
      <vt:lpstr>„PowerPoint“ pateiktis</vt:lpstr>
      <vt:lpstr>„PowerPoint“ pateiktis</vt:lpstr>
      <vt:lpstr>   Mokytojo sąveika su vaikais</vt:lpstr>
      <vt:lpstr>„PowerPoint“ pateiktis</vt:lpstr>
      <vt:lpstr>„PowerPoint“ pateiktis</vt:lpstr>
      <vt:lpstr>        Vaikų tarpusavio sąveika</vt:lpstr>
      <vt:lpstr>„PowerPoint“ pateiktis</vt:lpstr>
      <vt:lpstr>„PowerPoint“ pateiktis</vt:lpstr>
      <vt:lpstr>„PowerPoint“ pateiktis</vt:lpstr>
      <vt:lpstr>Lygios galimybės visiems vaikams veikti ir tobulėti</vt:lpstr>
      <vt:lpstr>„PowerPoint“ pateiktis</vt:lpstr>
      <vt:lpstr>„PowerPoint“ pateiktis</vt:lpstr>
      <vt:lpstr>„PowerPoint“ pateiktis</vt:lpstr>
      <vt:lpstr>„PowerPoint“ pateiktis</vt:lpstr>
      <vt:lpstr>Spontaniška vaiko inicijuota veikla</vt:lpstr>
      <vt:lpstr>„PowerPoint“ pateiktis</vt:lpstr>
      <vt:lpstr>„PowerPoint“ pateiktis</vt:lpstr>
      <vt:lpstr>Patirtinė vaiko veikla</vt:lpstr>
      <vt:lpstr>„PowerPoint“ pateiktis</vt:lpstr>
      <vt:lpstr>„PowerPoint“ pateiktis</vt:lpstr>
      <vt:lpstr>                   Žaidimai</vt:lpstr>
      <vt:lpstr>„PowerPoint“ pateiktis</vt:lpstr>
      <vt:lpstr>„PowerPoint“ pateiktis</vt:lpstr>
      <vt:lpstr>„PowerPoint“ pateiktis</vt:lpstr>
      <vt:lpstr>„PowerPoint“ pateiktis</vt:lpstr>
      <vt:lpstr>                Fizinė aplinka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       Socialinė-emocinė aplinka</vt:lpstr>
      <vt:lpstr>„PowerPoint“ pateiktis</vt:lpstr>
      <vt:lpstr>            Pažintinė aplinka</vt:lpstr>
      <vt:lpstr>„PowerPoint“ pateiktis</vt:lpstr>
      <vt:lpstr>„PowerPoint“ pateiktis</vt:lpstr>
      <vt:lpstr>„PowerPoint“ pateiktis</vt:lpstr>
      <vt:lpstr>„PowerPoint“ pateiktis</vt:lpstr>
      <vt:lpstr>  Ugdymo strategijos, padedančios vaiko asmenybinei raidai</vt:lpstr>
      <vt:lpstr>„PowerPoint“ pateiktis</vt:lpstr>
      <vt:lpstr>„PowerPoint“ pateiktis</vt:lpstr>
      <vt:lpstr>„PowerPoint“ pateiktis</vt:lpstr>
      <vt:lpstr>    Ugdymo strategijos, skatinančios     ugdymo(si) procesą</vt:lpstr>
      <vt:lpstr>„PowerPoint“ pateiktis</vt:lpstr>
      <vt:lpstr>„PowerPoint“ pateiktis</vt:lpstr>
      <vt:lpstr>„PowerPoint“ pateiktis</vt:lpstr>
      <vt:lpstr>Ugdymo strategijos, palaikančios žaidimą, kaip pagrindinę vaiko veiklą</vt:lpstr>
      <vt:lpstr>„PowerPoint“ pateiktis</vt:lpstr>
      <vt:lpstr>„PowerPoint“ pateiktis</vt:lpstr>
      <vt:lpstr>„PowerPoint“ pateiktis</vt:lpstr>
      <vt:lpstr>          Pasiekimų vertinimas</vt:lpstr>
      <vt:lpstr>„PowerPoint“ pateiktis</vt:lpstr>
      <vt:lpstr>„PowerPoint“ pateiktis</vt:lpstr>
      <vt:lpstr>„PowerPoint“ pateiktis</vt:lpstr>
      <vt:lpstr>       Ugdymo planavimas</vt:lpstr>
      <vt:lpstr>„PowerPoint“ pateiktis</vt:lpstr>
      <vt:lpstr>„PowerPoint“ pateiktis</vt:lpstr>
      <vt:lpstr>„PowerPoint“ pateiktis</vt:lpstr>
      <vt:lpstr>„PowerPoint“ pateiktis</vt:lpstr>
      <vt:lpstr>       Šeimos kultūros pažinimas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        Mokyklos veiklos vadyba</vt:lpstr>
      <vt:lpstr>„PowerPoint“ pateiktis</vt:lpstr>
      <vt:lpstr>„PowerPoint“ pateiktis</vt:lpstr>
      <vt:lpstr>„PowerPoint“ pateiktis</vt:lpstr>
      <vt:lpstr> Nuolatinis profesinis tobulėjimas</vt:lpstr>
      <vt:lpstr>„PowerPoint“ pateiktis</vt:lpstr>
      <vt:lpstr>        Lyderystė mokymuisi</vt:lpstr>
      <vt:lpstr>„PowerPoint“ pateiktis</vt:lpstr>
      <vt:lpstr>„PowerPoint“ pateiktis</vt:lpstr>
      <vt:lpstr>            Mokyklos savivalda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Įsivertinimas</dc:title>
  <dc:creator>Inga Bagdonienė l/d Drevinukas</dc:creator>
  <cp:lastModifiedBy>Inga Bagdonienė l/d Drevinukas</cp:lastModifiedBy>
  <cp:revision>6</cp:revision>
  <dcterms:created xsi:type="dcterms:W3CDTF">2022-11-15T13:30:33Z</dcterms:created>
  <dcterms:modified xsi:type="dcterms:W3CDTF">2024-03-21T07:17:30Z</dcterms:modified>
</cp:coreProperties>
</file>